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6"/>
  </p:notesMasterIdLst>
  <p:handoutMasterIdLst>
    <p:handoutMasterId r:id="rId37"/>
  </p:handoutMasterIdLst>
  <p:sldIdLst>
    <p:sldId id="261" r:id="rId3"/>
    <p:sldId id="257" r:id="rId4"/>
    <p:sldId id="325" r:id="rId5"/>
    <p:sldId id="328" r:id="rId6"/>
    <p:sldId id="326" r:id="rId7"/>
    <p:sldId id="356" r:id="rId8"/>
    <p:sldId id="357" r:id="rId9"/>
    <p:sldId id="327" r:id="rId10"/>
    <p:sldId id="330" r:id="rId11"/>
    <p:sldId id="329" r:id="rId12"/>
    <p:sldId id="332" r:id="rId13"/>
    <p:sldId id="333" r:id="rId14"/>
    <p:sldId id="354" r:id="rId15"/>
    <p:sldId id="334" r:id="rId16"/>
    <p:sldId id="345" r:id="rId17"/>
    <p:sldId id="355" r:id="rId18"/>
    <p:sldId id="346" r:id="rId19"/>
    <p:sldId id="347" r:id="rId20"/>
    <p:sldId id="348" r:id="rId21"/>
    <p:sldId id="335" r:id="rId22"/>
    <p:sldId id="341" r:id="rId23"/>
    <p:sldId id="331" r:id="rId24"/>
    <p:sldId id="344" r:id="rId25"/>
    <p:sldId id="349" r:id="rId26"/>
    <p:sldId id="342" r:id="rId27"/>
    <p:sldId id="343" r:id="rId28"/>
    <p:sldId id="336" r:id="rId29"/>
    <p:sldId id="337" r:id="rId30"/>
    <p:sldId id="338" r:id="rId31"/>
    <p:sldId id="350" r:id="rId32"/>
    <p:sldId id="352" r:id="rId33"/>
    <p:sldId id="351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主题样式 2 - 个性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31" autoAdjust="0"/>
    <p:restoredTop sz="85417" autoAdjust="0"/>
  </p:normalViewPr>
  <p:slideViewPr>
    <p:cSldViewPr snapToGrid="0">
      <p:cViewPr varScale="1">
        <p:scale>
          <a:sx n="84" d="100"/>
          <a:sy n="84" d="100"/>
        </p:scale>
        <p:origin x="96" y="7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9041DB8-B66F-4DC8-A96E-33677E0F90FF}" type="datetimeFigureOut">
              <a:rPr lang="en-US" altLang="zh-CN" smtClean="0">
                <a:ea typeface="Microsoft YaHei UI" panose="020B0503020204020204" pitchFamily="34" charset="-122"/>
              </a:rPr>
              <a:pPr/>
              <a:t>3/30/2018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1604A0D4-B89B-4ADD-AF9E-38636B40EE4E}" type="slidenum">
              <a:rPr lang="zh-CN" smtClean="0">
                <a:ea typeface="Microsoft YaHei UI" panose="020B0503020204020204" pitchFamily="34" charset="-122"/>
              </a:rPr>
              <a:pPr/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EB49C4A-65AC-492D-9701-81B46C3AD0E4}" type="datetimeFigureOut">
              <a:rPr lang="en-US" altLang="zh-CN" smtClean="0"/>
              <a:pPr/>
              <a:t>3/30/2018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794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zh-CN" smtClean="0"/>
              <a:pPr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88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线连接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线连接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线连接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线连接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线连接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线连接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线连接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 latinLnBrk="0">
              <a:lnSpc>
                <a:spcPct val="76000"/>
              </a:lnSpc>
              <a:defRPr lang="zh-CN" sz="8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 descr="gezi.png"/>
          <p:cNvPicPr>
            <a:picLocks noChangeAspect="1"/>
          </p:cNvPicPr>
          <p:nvPr userDrawn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0931217" y="-9930"/>
            <a:ext cx="1266952" cy="119675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zh-CN" altLang="en-US"/>
              <a:pPr/>
              <a:t>2018/3/30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zh-CN" altLang="en-US"/>
              <a:pPr/>
              <a:t>2018/3/30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754256" y="6289679"/>
            <a:ext cx="1505732" cy="222436"/>
          </a:xfrm>
        </p:spPr>
        <p:txBody>
          <a:bodyPr/>
          <a:lstStyle/>
          <a:p>
            <a:fld id="{AE374B5B-21A0-4192-BF4C-38187F1A68D8}" type="datetime1">
              <a:rPr lang="zh-CN" altLang="en-US"/>
              <a:pPr/>
              <a:t>2018/3/30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295400" y="6470866"/>
            <a:ext cx="5826433" cy="387134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altLang="zh-CN" b="1" dirty="0" smtClean="0">
                <a:solidFill>
                  <a:schemeClr val="tx1"/>
                </a:solidFill>
              </a:rPr>
              <a:t>THE Sixth INTERNATIONAL GREEN and SUSTAINABLE COMPUTING CONFERENCE</a:t>
            </a:r>
            <a:endParaRPr lang="en-US" altLang="zh-CN" dirty="0" smtClean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线连接线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线连接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线连接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 latinLnBrk="0">
              <a:lnSpc>
                <a:spcPct val="85000"/>
              </a:lnSpc>
              <a:defRPr lang="zh-CN" sz="6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zh-CN" altLang="en-US"/>
              <a:pPr/>
              <a:t>2018/3/30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zh-CN" altLang="en-US"/>
              <a:pPr/>
              <a:t>2018/3/30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zh-CN" altLang="en-US"/>
              <a:pPr/>
              <a:t>2018/3/30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线连接线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线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线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线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线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线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线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线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线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线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线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线连接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线连接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线连接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线连接线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线连接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线连接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线连接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线连接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线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线连接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线连接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线连接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线连接线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线连接线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线连接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线连接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线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线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线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日期占位符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zh-CN" altLang="en-US"/>
              <a:pPr/>
              <a:t>2018/3/30</a:t>
            </a:fld>
            <a:endParaRPr lang="zh-CN"/>
          </a:p>
        </p:txBody>
      </p:sp>
      <p:sp>
        <p:nvSpPr>
          <p:cNvPr id="213" name="页脚占位符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14" name="幻灯片编号占位符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  <p:pic>
        <p:nvPicPr>
          <p:cNvPr id="57" name="图片 56" descr="gezi.png"/>
          <p:cNvPicPr>
            <a:picLocks noChangeAspect="1"/>
          </p:cNvPicPr>
          <p:nvPr userDrawn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0931217" y="-9930"/>
            <a:ext cx="1266952" cy="119675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线连接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线连接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线连接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线连接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60" name="直线连接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zh-CN" altLang="en-US"/>
              <a:pPr/>
              <a:t>2018/3/30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线连接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线连接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线连接线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 dirty="0"/>
          </a:p>
        </p:txBody>
      </p:sp>
      <p:cxnSp>
        <p:nvCxnSpPr>
          <p:cNvPr id="59" name="直线连接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直线连接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线连接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线连接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线连接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线连接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线连接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线连接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线连接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线连接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线连接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线连接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线连接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线连接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线连接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线连接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51B2453-8663-4C69-AF73-9FD7B1DEC5D0}" type="datetime1">
              <a:rPr lang="en-US" altLang="zh-CN" smtClean="0"/>
              <a:pPr/>
              <a:t>3/30/2018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8" name="直线连接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gezi.png"/>
          <p:cNvPicPr>
            <a:picLocks noChangeAspect="1"/>
          </p:cNvPicPr>
          <p:nvPr userDrawn="1"/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10931217" y="-9930"/>
            <a:ext cx="1266952" cy="119675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b="1" kern="1200">
          <a:solidFill>
            <a:schemeClr val="accent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lang="zh-CN" sz="1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WAV"/><Relationship Id="rId7" Type="http://schemas.openxmlformats.org/officeDocument/2006/relationships/image" Target="../media/image8.png"/><Relationship Id="rId2" Type="http://schemas.microsoft.com/office/2007/relationships/media" Target="../media/media9.WAV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0.WAV"/><Relationship Id="rId7" Type="http://schemas.openxmlformats.org/officeDocument/2006/relationships/image" Target="../media/image9.png"/><Relationship Id="rId2" Type="http://schemas.microsoft.com/office/2007/relationships/media" Target="../media/media10.WAV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1.WAV"/><Relationship Id="rId7" Type="http://schemas.openxmlformats.org/officeDocument/2006/relationships/image" Target="../media/image11.png"/><Relationship Id="rId2" Type="http://schemas.microsoft.com/office/2007/relationships/media" Target="../media/media11.WAV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4.WAV"/><Relationship Id="rId7" Type="http://schemas.openxmlformats.org/officeDocument/2006/relationships/image" Target="../media/image6.png"/><Relationship Id="rId2" Type="http://schemas.microsoft.com/office/2007/relationships/media" Target="../media/media14.WAV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6.WAV"/><Relationship Id="rId7" Type="http://schemas.openxmlformats.org/officeDocument/2006/relationships/image" Target="../media/image19.png"/><Relationship Id="rId2" Type="http://schemas.microsoft.com/office/2007/relationships/media" Target="../media/media16.WAV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7" Type="http://schemas.openxmlformats.org/officeDocument/2006/relationships/image" Target="../media/image3.png"/><Relationship Id="rId2" Type="http://schemas.microsoft.com/office/2007/relationships/media" Target="../media/media17.WAV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952500"/>
            <a:ext cx="9604310" cy="511944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 err="1" smtClean="0"/>
              <a:t>BITMiniCC</a:t>
            </a:r>
            <a:r>
              <a:rPr lang="zh-CN" altLang="en-US" sz="4800" smtClean="0"/>
              <a:t>简介</a:t>
            </a: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altLang="en-US" sz="2700" b="0" dirty="0" smtClean="0">
                <a:solidFill>
                  <a:schemeClr val="accent1"/>
                </a:solidFill>
              </a:rPr>
              <a:t>计卫星，李侃， 王贵珍</a:t>
            </a:r>
            <a:r>
              <a:rPr lang="en-US" altLang="zh-CN" sz="4800" dirty="0" smtClean="0">
                <a:solidFill>
                  <a:srgbClr val="FF0000"/>
                </a:solidFill>
              </a:rPr>
              <a:t>                                  </a:t>
            </a:r>
            <a:r>
              <a:rPr lang="en-US" altLang="zh-CN" sz="2200" b="0" dirty="0" smtClean="0">
                <a:solidFill>
                  <a:srgbClr val="FF0000"/>
                </a:solidFill>
              </a:rPr>
              <a:t> </a:t>
            </a:r>
            <a:br>
              <a:rPr lang="en-US" altLang="zh-CN" sz="2200" b="0" dirty="0" smtClean="0">
                <a:solidFill>
                  <a:srgbClr val="FF0000"/>
                </a:solidFill>
              </a:rPr>
            </a:br>
            <a:r>
              <a:rPr altLang="en-US" sz="2700" dirty="0" smtClean="0"/>
              <a:t>北京理工大学计算机学院</a:t>
            </a:r>
            <a:r>
              <a:rPr lang="en-US" altLang="zh-CN" sz="3100" b="0" dirty="0" smtClean="0">
                <a:solidFill>
                  <a:srgbClr val="FF0000"/>
                </a:solidFill>
              </a:rPr>
              <a:t>  </a:t>
            </a:r>
            <a:r>
              <a:rPr lang="en-US" altLang="zh-CN" sz="2200" b="0" dirty="0" smtClean="0">
                <a:solidFill>
                  <a:srgbClr val="FF0000"/>
                </a:solidFill>
              </a:rPr>
              <a:t>                                                                </a:t>
            </a:r>
            <a:r>
              <a:rPr lang="en-US" altLang="zh-CN" sz="2700" dirty="0" smtClean="0">
                <a:solidFill>
                  <a:srgbClr val="FF0000"/>
                </a:solidFill>
              </a:rPr>
              <a:t/>
            </a:r>
            <a:br>
              <a:rPr lang="en-US" altLang="zh-CN" sz="2700" dirty="0" smtClean="0">
                <a:solidFill>
                  <a:srgbClr val="FF0000"/>
                </a:solidFill>
              </a:rPr>
            </a:br>
            <a:endParaRPr lang="zh-CN" sz="4800" dirty="0">
              <a:solidFill>
                <a:srgbClr val="FF0000"/>
              </a:solidFill>
            </a:endParaRPr>
          </a:p>
        </p:txBody>
      </p:sp>
      <p:pic>
        <p:nvPicPr>
          <p:cNvPr id="4" name="~PP153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p:transition spd="med" advTm="314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预处理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输入：源程序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输出：处理后的源程序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文件包含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宏替换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删除注释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无用空白删除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92729" y="1397284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3053" y="5054991"/>
            <a:ext cx="4940936" cy="86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26330" y="6023813"/>
            <a:ext cx="7178993" cy="53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左弧形箭头 6"/>
          <p:cNvSpPr/>
          <p:nvPr/>
        </p:nvSpPr>
        <p:spPr>
          <a:xfrm>
            <a:off x="1602769" y="5856270"/>
            <a:ext cx="770562" cy="5548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222733" y="1171254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~PP328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321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0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词法分析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输入：清理后的源程序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输出：属性字符流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功能：根据词法规则识别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语言的全部单词类别，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          </a:t>
            </a:r>
            <a:r>
              <a:rPr lang="zh-CN" altLang="en-US" dirty="0" smtClean="0"/>
              <a:t>输出相应的属性字符流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25026" y="770560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8332342" y="1109609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7387" y="3999805"/>
            <a:ext cx="7178993" cy="53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52390" y="75681"/>
            <a:ext cx="4288176" cy="6782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左弧形箭头 7"/>
          <p:cNvSpPr/>
          <p:nvPr/>
        </p:nvSpPr>
        <p:spPr>
          <a:xfrm>
            <a:off x="3482940" y="4500081"/>
            <a:ext cx="770562" cy="5548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~PP1822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781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语法分析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输入：属性字符流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输出：语法树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功能：根据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语言的语法规则，识别输出程序的结构，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输出语法错误或者语法树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35902" y="863029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6069" y="4048018"/>
            <a:ext cx="2868886" cy="244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8455630" y="1684953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23883" y="3533775"/>
            <a:ext cx="32004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虚尾箭头 7"/>
          <p:cNvSpPr/>
          <p:nvPr/>
        </p:nvSpPr>
        <p:spPr>
          <a:xfrm>
            <a:off x="3482939" y="4962418"/>
            <a:ext cx="842481" cy="43151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~PP1304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34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6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语法分析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7808" y="472611"/>
            <a:ext cx="5581090" cy="609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1740" y="2464727"/>
            <a:ext cx="38004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~PP348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7099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语义分析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输入：语法树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输出：语法树及语义错误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检查符号是否重定义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检查符号的作用域及引用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66724" y="1551397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8455630" y="3000025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~PP272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394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代码生成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生成目标机汇编代码</a:t>
            </a:r>
            <a:endParaRPr lang="zh-CN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11207" y="2410038"/>
            <a:ext cx="370522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456881"/>
            <a:ext cx="48006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13996" y="1232898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9102902" y="3852762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弧形箭头 8"/>
          <p:cNvSpPr/>
          <p:nvPr/>
        </p:nvSpPr>
        <p:spPr>
          <a:xfrm>
            <a:off x="3767619" y="4919609"/>
            <a:ext cx="770562" cy="5548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~PP1713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306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代码生成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1484" y="1797976"/>
            <a:ext cx="505777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13996" y="1232898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9102902" y="3852762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~PP45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469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模拟运行： </a:t>
            </a:r>
            <a:r>
              <a:rPr lang="en-US" altLang="zh-CN" dirty="0" smtClean="0"/>
              <a:t>MARS</a:t>
            </a:r>
            <a:endParaRPr lang="zh-CN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108" y="2425700"/>
            <a:ext cx="6248292" cy="389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95775" y="608013"/>
            <a:ext cx="329565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04166" y="303212"/>
            <a:ext cx="6687834" cy="655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~PP989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3599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模拟运行</a:t>
            </a:r>
            <a:endParaRPr lang="zh-CN" altLang="en-US" dirty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6000" y="4235158"/>
            <a:ext cx="10160000" cy="195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8388" y="868363"/>
            <a:ext cx="721042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~PP1084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79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MARS</a:t>
            </a:r>
            <a:r>
              <a:rPr lang="zh-CN" altLang="en-US" dirty="0" smtClean="0"/>
              <a:t>相关资料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http://courses.missouristate.edu/KenVollmar/MARS/</a:t>
            </a:r>
            <a:endParaRPr lang="zh-CN" altLang="en-US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0099" y="2834410"/>
            <a:ext cx="5953125" cy="371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~PP311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55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en-US" sz="4000" dirty="0" smtClean="0"/>
              <a:t>提纲</a:t>
            </a:r>
            <a:endParaRPr 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 err="1" smtClean="0"/>
              <a:t>BITMiniCC</a:t>
            </a:r>
            <a:r>
              <a:rPr altLang="en-US" sz="2800" dirty="0" smtClean="0"/>
              <a:t>简介</a:t>
            </a:r>
            <a:endParaRPr lang="zh-CN" sz="2800" dirty="0" smtClean="0"/>
          </a:p>
          <a:p>
            <a:pPr marL="457200" indent="-457200">
              <a:buFont typeface="+mj-lt"/>
              <a:buAutoNum type="arabicPeriod"/>
            </a:pPr>
            <a:r>
              <a:rPr altLang="en-US" sz="2800" dirty="0" smtClean="0"/>
              <a:t>框架介绍</a:t>
            </a:r>
            <a:r>
              <a:rPr lang="en-US" altLang="zh-CN" sz="2800" dirty="0" smtClean="0"/>
              <a:t> </a:t>
            </a:r>
            <a:endParaRPr lang="zh-CN" sz="2800" dirty="0"/>
          </a:p>
          <a:p>
            <a:pPr marL="457200" indent="-457200">
              <a:buFont typeface="+mj-lt"/>
              <a:buAutoNum type="arabicPeriod"/>
            </a:pPr>
            <a:r>
              <a:rPr altLang="en-US" sz="2800" dirty="0" smtClean="0"/>
              <a:t>框架扩展方法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框架展示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课程实践作业要求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 smtClean="0"/>
              <a:t>Q&amp;A</a:t>
            </a:r>
          </a:p>
          <a:p>
            <a:pPr marL="0" indent="0">
              <a:buNone/>
            </a:pPr>
            <a:endParaRPr lang="zh-CN" dirty="0"/>
          </a:p>
        </p:txBody>
      </p:sp>
      <p:pic>
        <p:nvPicPr>
          <p:cNvPr id="4" name="~PP181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p:transition spd="med" advTm="202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</a:t>
            </a:r>
            <a:r>
              <a:rPr lang="en-US" altLang="zh-CN" dirty="0" smtClean="0"/>
              <a:t>java JRE ≥ 1.7</a:t>
            </a:r>
          </a:p>
          <a:p>
            <a:r>
              <a:rPr lang="zh-CN" altLang="en-US" dirty="0" smtClean="0"/>
              <a:t>运行参数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java –jar BITMiniCC.jar   </a:t>
            </a:r>
            <a:r>
              <a:rPr lang="en-US" altLang="zh-CN" dirty="0" err="1" smtClean="0"/>
              <a:t>xxx.c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run.bat  </a:t>
            </a:r>
            <a:r>
              <a:rPr lang="en-US" altLang="zh-CN" dirty="0" err="1" smtClean="0"/>
              <a:t>xxx.c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7599" y="3816614"/>
            <a:ext cx="77914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3104" y="1439827"/>
            <a:ext cx="61341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~PP31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437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常见运行问题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3930" y="2716176"/>
            <a:ext cx="76676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~PP256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193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基本配置</a:t>
            </a:r>
            <a:r>
              <a:rPr lang="en-US" altLang="zh-CN" dirty="0" smtClean="0"/>
              <a:t>: config.xml</a:t>
            </a:r>
          </a:p>
          <a:p>
            <a:pPr lvl="1"/>
            <a:r>
              <a:rPr lang="en-US" altLang="zh-CN" dirty="0" smtClean="0"/>
              <a:t>skip</a:t>
            </a:r>
            <a:r>
              <a:rPr lang="zh-CN" altLang="en-US" dirty="0" smtClean="0"/>
              <a:t>：</a:t>
            </a:r>
            <a:r>
              <a:rPr lang="zh-CN" altLang="en-US" dirty="0" smtClean="0">
                <a:sym typeface="Wingdings" pitchFamily="2" charset="2"/>
              </a:rPr>
              <a:t>是否跳过该阶段运行</a:t>
            </a:r>
            <a:r>
              <a:rPr lang="en-US" altLang="zh-CN" dirty="0" smtClean="0">
                <a:sym typeface="Wingdings" pitchFamily="2" charset="2"/>
              </a:rPr>
              <a:t>   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type</a:t>
            </a:r>
            <a:r>
              <a:rPr lang="zh-CN" altLang="en-US" dirty="0" smtClean="0">
                <a:sym typeface="Wingdings" pitchFamily="2" charset="2"/>
              </a:rPr>
              <a:t>：模块实现方法 </a:t>
            </a:r>
            <a:endParaRPr lang="en-US" altLang="zh-CN" dirty="0" smtClean="0">
              <a:sym typeface="Wingdings" pitchFamily="2" charset="2"/>
            </a:endParaRPr>
          </a:p>
          <a:p>
            <a:pPr lvl="2"/>
            <a:r>
              <a:rPr lang="zh-CN" altLang="en-US" dirty="0" smtClean="0">
                <a:sym typeface="Wingdings" pitchFamily="2" charset="2"/>
              </a:rPr>
              <a:t> </a:t>
            </a:r>
            <a:r>
              <a:rPr lang="en-US" altLang="zh-CN" dirty="0" smtClean="0">
                <a:sym typeface="Wingdings" pitchFamily="2" charset="2"/>
              </a:rPr>
              <a:t>java/binary/python  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path</a:t>
            </a:r>
            <a:r>
              <a:rPr lang="zh-CN" altLang="en-US" dirty="0" smtClean="0">
                <a:sym typeface="Wingdings" pitchFamily="2" charset="2"/>
              </a:rPr>
              <a:t>：路径</a:t>
            </a:r>
            <a:r>
              <a:rPr lang="en-US" altLang="zh-CN" dirty="0" smtClean="0">
                <a:sym typeface="Wingdings" pitchFamily="2" charset="2"/>
              </a:rPr>
              <a:t> </a:t>
            </a:r>
          </a:p>
          <a:p>
            <a:pPr lvl="2"/>
            <a:r>
              <a:rPr lang="en-US" altLang="zh-CN" dirty="0" smtClean="0">
                <a:sym typeface="Wingdings" pitchFamily="2" charset="2"/>
              </a:rPr>
              <a:t>Binary</a:t>
            </a:r>
          </a:p>
          <a:p>
            <a:pPr lvl="2"/>
            <a:r>
              <a:rPr lang="en-US" altLang="zh-CN" dirty="0" smtClean="0">
                <a:sym typeface="Wingdings" pitchFamily="2" charset="2"/>
              </a:rPr>
              <a:t>simulator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name</a:t>
            </a:r>
            <a:r>
              <a:rPr lang="zh-CN" altLang="en-US" dirty="0" smtClean="0">
                <a:sym typeface="Wingdings" pitchFamily="2" charset="2"/>
              </a:rPr>
              <a:t>：阶段名称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34337" y="1927270"/>
            <a:ext cx="6385589" cy="320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~PP103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1244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内部集成的功能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预处理：注释和宏替换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词法分析：所有单词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语法：所有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语义：暂无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中间代码：暂无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优化：暂无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代码生成：</a:t>
            </a:r>
            <a:r>
              <a:rPr lang="en-US" altLang="zh-CN" dirty="0" smtClean="0"/>
              <a:t>MIPS	</a:t>
            </a:r>
          </a:p>
          <a:p>
            <a:pPr lvl="1"/>
            <a:endParaRPr lang="zh-CN" altLang="en-US" dirty="0"/>
          </a:p>
        </p:txBody>
      </p:sp>
      <p:pic>
        <p:nvPicPr>
          <p:cNvPr id="7169" name="Picture 1" descr="C:\Users\Administrator\Documents\Tencent Files\49482390\Image\C2C\1M1UZ]_3S8_BXT2MJ18D{]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4075" y="820649"/>
            <a:ext cx="7134225" cy="5457825"/>
          </a:xfrm>
          <a:prstGeom prst="rect">
            <a:avLst/>
          </a:prstGeom>
          <a:noFill/>
        </p:spPr>
      </p:pic>
      <p:pic>
        <p:nvPicPr>
          <p:cNvPr id="5" name="~PP42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436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下载框架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https://github.com/jiweixing/bit-minic-compiler</a:t>
            </a:r>
            <a:endParaRPr lang="zh-CN" alt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2788969"/>
            <a:ext cx="6026150" cy="349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~PP137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494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扩展方法</a:t>
            </a:r>
            <a:endParaRPr lang="zh-CN" altLang="en-US" dirty="0"/>
          </a:p>
        </p:txBody>
      </p:sp>
      <p:pic>
        <p:nvPicPr>
          <p:cNvPr id="6" name="内容占位符 5" descr="设计类图 bit-minic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2681" y="1968500"/>
            <a:ext cx="10685119" cy="3828073"/>
          </a:xfrm>
        </p:spPr>
      </p:pic>
      <p:pic>
        <p:nvPicPr>
          <p:cNvPr id="4" name="~PP49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67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源代码树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833" y="2590531"/>
            <a:ext cx="3823624" cy="299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16143" y="841623"/>
            <a:ext cx="3418940" cy="313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49728" y="2695681"/>
            <a:ext cx="2644311" cy="349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>
          <a:xfrm flipV="1">
            <a:off x="2260315" y="1315092"/>
            <a:ext cx="2928134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095928" y="4695290"/>
            <a:ext cx="6842589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~PP242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770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语言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以词法分析器为例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58857" y="2800871"/>
            <a:ext cx="7949473" cy="337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~PP110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83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扩展方法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C/C++/C#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22410" y="2518868"/>
            <a:ext cx="64008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68775" y="521883"/>
            <a:ext cx="61341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箭头连接符 6"/>
          <p:cNvCxnSpPr/>
          <p:nvPr/>
        </p:nvCxnSpPr>
        <p:spPr>
          <a:xfrm rot="10800000" flipV="1">
            <a:off x="4354945" y="1938271"/>
            <a:ext cx="1027415" cy="8116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382359" y="1917724"/>
            <a:ext cx="5445304" cy="82193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06281" y="4163292"/>
            <a:ext cx="90582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~PP204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496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</a:p>
          <a:p>
            <a:pPr lvl="1"/>
            <a:r>
              <a:rPr lang="zh-CN" altLang="en-US" dirty="0" smtClean="0"/>
              <a:t>基于</a:t>
            </a:r>
            <a:r>
              <a:rPr lang="en-US" altLang="zh-CN" dirty="0" err="1" smtClean="0"/>
              <a:t>Jython</a:t>
            </a:r>
            <a:r>
              <a:rPr lang="zh-CN" altLang="en-US" dirty="0" smtClean="0"/>
              <a:t>构建</a:t>
            </a:r>
            <a:endParaRPr lang="zh-CN" altLang="en-US" dirty="0"/>
          </a:p>
        </p:txBody>
      </p:sp>
      <p:pic>
        <p:nvPicPr>
          <p:cNvPr id="4" name="~PP23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11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BITMiniCC</a:t>
            </a:r>
            <a:r>
              <a:rPr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altLang="en-US" dirty="0" smtClean="0"/>
              <a:t>课程实验存在的问题</a:t>
            </a:r>
            <a:endParaRPr lang="en-US" altLang="en-US" dirty="0" smtClean="0"/>
          </a:p>
          <a:p>
            <a:pPr lvl="1"/>
            <a:r>
              <a:rPr altLang="en-US" dirty="0" smtClean="0"/>
              <a:t>从理论到实践的距离：我听明白了，但是还是不知道怎么实现</a:t>
            </a:r>
            <a:endParaRPr lang="en-US" altLang="en-US" dirty="0" smtClean="0"/>
          </a:p>
          <a:p>
            <a:pPr lvl="1"/>
            <a:r>
              <a:rPr altLang="en-US" dirty="0" smtClean="0"/>
              <a:t>从前端到后端的距离：词法分析实现了，但是不怎么好</a:t>
            </a:r>
            <a:endParaRPr lang="en-US" altLang="en-US" dirty="0" smtClean="0"/>
          </a:p>
          <a:p>
            <a:pPr lvl="1"/>
            <a:r>
              <a:rPr altLang="en-US" dirty="0" smtClean="0"/>
              <a:t>从理想到现实的距离：老师，我这学期有</a:t>
            </a:r>
            <a:r>
              <a:rPr lang="en-US" altLang="en-US" dirty="0" smtClean="0"/>
              <a:t>5</a:t>
            </a:r>
            <a:r>
              <a:rPr altLang="en-US" dirty="0" smtClean="0"/>
              <a:t>门课。。。</a:t>
            </a:r>
            <a:endParaRPr lang="en-US" altLang="en-US" dirty="0" smtClean="0"/>
          </a:p>
          <a:p>
            <a:pPr lvl="1"/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9700" y="3908319"/>
            <a:ext cx="2752185" cy="1857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4620" y="4173488"/>
            <a:ext cx="1374360" cy="105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91236" y="4225534"/>
            <a:ext cx="1481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大作业</a:t>
            </a:r>
            <a:r>
              <a:rPr lang="en-US" altLang="zh-CN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endParaRPr lang="zh-CN" altLang="en-US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8688" y="4225534"/>
            <a:ext cx="256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大作业</a:t>
            </a:r>
            <a:r>
              <a:rPr lang="en-US" altLang="zh-CN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endParaRPr lang="zh-CN" altLang="en-US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0900" y="4813052"/>
            <a:ext cx="133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大作业</a:t>
            </a:r>
            <a:r>
              <a:rPr lang="en-US" altLang="zh-CN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endParaRPr lang="zh-CN" altLang="en-US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8688" y="4774952"/>
            <a:ext cx="2586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竞赛、实验室项目？</a:t>
            </a:r>
            <a:endParaRPr lang="zh-CN" altLang="en-US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课程实践作业具体要求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阶段工作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词法分析、语法分析、代码生成必选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其他阶段可选</a:t>
            </a:r>
            <a:endParaRPr lang="en-US" altLang="zh-CN" dirty="0" smtClean="0"/>
          </a:p>
          <a:p>
            <a:r>
              <a:rPr lang="zh-CN" altLang="en-US" dirty="0" smtClean="0"/>
              <a:t>词法分析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支持源语言所有单词类：标示符、关键词、运算符、常量和分隔符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输入输出按照框架进行</a:t>
            </a:r>
            <a:endParaRPr lang="en-US" altLang="zh-CN" dirty="0" smtClean="0"/>
          </a:p>
          <a:p>
            <a:r>
              <a:rPr lang="zh-CN" altLang="en-US" dirty="0" smtClean="0"/>
              <a:t>语法分析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支持语句：赋值语句、返回语句、一种分支语句和一种循环语句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运算符：</a:t>
            </a:r>
            <a:r>
              <a:rPr lang="en-US" altLang="zh-CN" dirty="0" smtClean="0"/>
              <a:t>+</a:t>
            </a:r>
            <a:r>
              <a:rPr lang="zh-CN" altLang="en-US" dirty="0" smtClean="0"/>
              <a:t>、</a:t>
            </a:r>
            <a:r>
              <a:rPr lang="en-US" altLang="zh-CN" dirty="0" smtClean="0"/>
              <a:t>-</a:t>
            </a:r>
            <a:r>
              <a:rPr lang="zh-CN" altLang="en-US" dirty="0" smtClean="0"/>
              <a:t>、*、</a:t>
            </a:r>
            <a:r>
              <a:rPr lang="en-US" altLang="zh-CN" dirty="0" smtClean="0"/>
              <a:t>/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~PP169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1324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课程实践作业具体要求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提交内容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公共：实验报告（目标，过程，方法，结果和心得）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语言相关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Java</a:t>
            </a:r>
            <a:r>
              <a:rPr lang="zh-CN" altLang="en-US" dirty="0" smtClean="0"/>
              <a:t>：项目打包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C/C++</a:t>
            </a:r>
            <a:r>
              <a:rPr lang="zh-CN" altLang="en-US" dirty="0" smtClean="0"/>
              <a:t>： 源代码，框架的</a:t>
            </a:r>
            <a:r>
              <a:rPr lang="en-US" altLang="zh-CN" dirty="0" smtClean="0"/>
              <a:t>run</a:t>
            </a:r>
            <a:r>
              <a:rPr lang="zh-CN" altLang="en-US" dirty="0" smtClean="0"/>
              <a:t>目录（</a:t>
            </a:r>
            <a:r>
              <a:rPr lang="en-US" altLang="zh-CN" dirty="0" smtClean="0"/>
              <a:t>binary</a:t>
            </a:r>
            <a:r>
              <a:rPr lang="zh-CN" altLang="en-US" dirty="0" smtClean="0"/>
              <a:t>下需要有已经编译后的结果）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个人打包命名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目录结构：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bin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doc</a:t>
            </a:r>
          </a:p>
          <a:p>
            <a:pPr lvl="3"/>
            <a:r>
              <a:rPr lang="zh-CN" altLang="en-US" dirty="0" smtClean="0"/>
              <a:t>最终实验提交：学号</a:t>
            </a:r>
            <a:r>
              <a:rPr lang="en-US" altLang="zh-CN" dirty="0" smtClean="0"/>
              <a:t>_</a:t>
            </a:r>
            <a:r>
              <a:rPr lang="zh-CN" altLang="en-US" dirty="0" smtClean="0"/>
              <a:t>姓名</a:t>
            </a:r>
            <a:r>
              <a:rPr lang="en-US" altLang="zh-CN" dirty="0" smtClean="0"/>
              <a:t>.zip</a:t>
            </a:r>
          </a:p>
          <a:p>
            <a:pPr lvl="3"/>
            <a:r>
              <a:rPr lang="zh-CN" altLang="en-US" dirty="0" smtClean="0"/>
              <a:t>阶段性提交：学号</a:t>
            </a:r>
            <a:r>
              <a:rPr lang="en-US" altLang="zh-CN" dirty="0" smtClean="0"/>
              <a:t>_</a:t>
            </a:r>
            <a:r>
              <a:rPr lang="zh-CN" altLang="en-US" dirty="0" smtClean="0"/>
              <a:t>姓名</a:t>
            </a:r>
            <a:r>
              <a:rPr lang="en-US" altLang="zh-CN" dirty="0" smtClean="0"/>
              <a:t>_</a:t>
            </a:r>
            <a:r>
              <a:rPr lang="zh-CN" altLang="en-US" dirty="0" smtClean="0"/>
              <a:t>预处理</a:t>
            </a:r>
            <a:r>
              <a:rPr lang="en-US" altLang="zh-CN" dirty="0" smtClean="0"/>
              <a:t>.zip</a:t>
            </a:r>
          </a:p>
          <a:p>
            <a:pPr lvl="3"/>
            <a:r>
              <a:rPr lang="zh-CN" altLang="en-US" b="1" dirty="0" smtClean="0">
                <a:solidFill>
                  <a:srgbClr val="C00000"/>
                </a:solidFill>
              </a:rPr>
              <a:t>提交纸质版实验报告</a:t>
            </a:r>
            <a:endParaRPr lang="en-US" altLang="zh-CN" b="1" dirty="0" smtClean="0">
              <a:solidFill>
                <a:srgbClr val="C00000"/>
              </a:solidFill>
            </a:endParaRPr>
          </a:p>
        </p:txBody>
      </p:sp>
      <p:pic>
        <p:nvPicPr>
          <p:cNvPr id="4" name="~PP233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1111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2018</a:t>
            </a:r>
            <a:r>
              <a:rPr lang="zh-CN" altLang="en-US" dirty="0" smtClean="0"/>
              <a:t>奖励计划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帮助完善框架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语义分析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中间代码生成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21513" y="2235200"/>
            <a:ext cx="36861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~PP78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878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0" y="1771544"/>
            <a:ext cx="5957455" cy="3651356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 smtClean="0"/>
              <a:t>Q &amp; A</a:t>
            </a:r>
            <a:r>
              <a:rPr lang="zh-CN" altLang="en-US" sz="4400" dirty="0" smtClean="0"/>
              <a:t>？</a:t>
            </a:r>
            <a:r>
              <a:rPr lang="en-US" altLang="zh-CN" sz="4400" dirty="0" smtClean="0"/>
              <a:t/>
            </a:r>
            <a:br>
              <a:rPr lang="en-US" altLang="zh-CN" sz="4400" dirty="0" smtClean="0"/>
            </a:br>
            <a:r>
              <a:rPr lang="en-US" altLang="zh-CN" sz="4400" dirty="0" smtClean="0"/>
              <a:t/>
            </a:r>
            <a:br>
              <a:rPr lang="en-US" altLang="zh-CN" sz="4400" dirty="0" smtClean="0"/>
            </a:br>
            <a:r>
              <a:rPr lang="en-US" altLang="zh-CN" sz="4400" dirty="0" smtClean="0">
                <a:solidFill>
                  <a:srgbClr val="0070C0"/>
                </a:solidFill>
              </a:rPr>
              <a:t>bitjwx@gmail.com</a:t>
            </a:r>
            <a:br>
              <a:rPr lang="en-US" altLang="zh-CN" sz="4400" dirty="0" smtClean="0">
                <a:solidFill>
                  <a:srgbClr val="0070C0"/>
                </a:solidFill>
              </a:rPr>
            </a:br>
            <a:r>
              <a:rPr lang="en-US" altLang="zh-CN" sz="4400" dirty="0" smtClean="0"/>
              <a:t/>
            </a:r>
            <a:br>
              <a:rPr lang="en-US" altLang="zh-CN" sz="4400" dirty="0" smtClean="0"/>
            </a:br>
            <a:endParaRPr lang="zh-CN" altLang="en-US" sz="4400" dirty="0"/>
          </a:p>
        </p:txBody>
      </p:sp>
      <p:pic>
        <p:nvPicPr>
          <p:cNvPr id="3" name="~PP292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08752"/>
      </p:ext>
    </p:extLst>
  </p:cSld>
  <p:clrMapOvr>
    <a:masterClrMapping/>
  </p:clrMapOvr>
  <p:transition spd="med" advTm="430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BITMiniCC</a:t>
            </a:r>
            <a:r>
              <a:rPr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err="1" smtClean="0"/>
              <a:t>BITMiniCC</a:t>
            </a:r>
            <a:r>
              <a:rPr lang="en-US" altLang="en-US" dirty="0" smtClean="0"/>
              <a:t> = </a:t>
            </a:r>
            <a:r>
              <a:rPr lang="en-US" altLang="en-US" b="1" dirty="0" smtClean="0">
                <a:solidFill>
                  <a:srgbClr val="FF0000"/>
                </a:solidFill>
              </a:rPr>
              <a:t>BIT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FF0000"/>
                </a:solidFill>
              </a:rPr>
              <a:t>Mini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FF0000"/>
                </a:solidFill>
              </a:rPr>
              <a:t>C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FF0000"/>
                </a:solidFill>
              </a:rPr>
              <a:t>C</a:t>
            </a:r>
            <a:r>
              <a:rPr lang="en-US" altLang="en-US" dirty="0" smtClean="0"/>
              <a:t>ompiler</a:t>
            </a:r>
          </a:p>
          <a:p>
            <a:r>
              <a:rPr altLang="en-US" dirty="0" smtClean="0"/>
              <a:t>一个迷你</a:t>
            </a:r>
            <a:r>
              <a:rPr lang="en-US" altLang="zh-CN" dirty="0" smtClean="0"/>
              <a:t>C</a:t>
            </a:r>
            <a:r>
              <a:rPr altLang="en-US" dirty="0" smtClean="0"/>
              <a:t>语言编译器</a:t>
            </a:r>
            <a:endParaRPr lang="en-US" altLang="en-US" dirty="0" smtClean="0"/>
          </a:p>
          <a:p>
            <a:pPr lvl="1"/>
            <a:r>
              <a:rPr altLang="en-US" dirty="0" smtClean="0"/>
              <a:t>源语言    ：</a:t>
            </a:r>
            <a:r>
              <a:rPr lang="en-US" altLang="zh-CN" dirty="0" smtClean="0"/>
              <a:t>C</a:t>
            </a:r>
            <a:r>
              <a:rPr altLang="en-US" dirty="0" smtClean="0"/>
              <a:t>语言子集</a:t>
            </a:r>
            <a:endParaRPr lang="en-US" altLang="en-US" dirty="0" smtClean="0"/>
          </a:p>
          <a:p>
            <a:pPr lvl="1"/>
            <a:r>
              <a:rPr altLang="en-US" dirty="0" smtClean="0"/>
              <a:t>目标语言：</a:t>
            </a:r>
            <a:r>
              <a:rPr lang="en-US" altLang="zh-CN" dirty="0" smtClean="0"/>
              <a:t>MIPS</a:t>
            </a:r>
            <a:r>
              <a:rPr altLang="en-US" dirty="0" smtClean="0"/>
              <a:t>机器语言，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X86</a:t>
            </a:r>
            <a:r>
              <a:rPr altLang="en-US" dirty="0" smtClean="0">
                <a:solidFill>
                  <a:schemeClr val="bg1">
                    <a:lumMod val="50000"/>
                  </a:schemeClr>
                </a:solidFill>
              </a:rPr>
              <a:t>机器语言</a:t>
            </a:r>
            <a:endParaRPr lang="en-US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altLang="en-US" dirty="0" smtClean="0"/>
              <a:t>宿主语言：</a:t>
            </a:r>
            <a:r>
              <a:rPr lang="en-US" altLang="zh-CN" dirty="0" smtClean="0"/>
              <a:t>Java /  </a:t>
            </a:r>
            <a:r>
              <a:rPr lang="en-US" altLang="zh-CN" dirty="0" err="1" smtClean="0"/>
              <a:t>Java+C</a:t>
            </a:r>
            <a:r>
              <a:rPr lang="en-US" altLang="zh-CN" dirty="0" smtClean="0"/>
              <a:t> / </a:t>
            </a:r>
            <a:r>
              <a:rPr lang="en-US" altLang="zh-CN" dirty="0" err="1" smtClean="0"/>
              <a:t>Java+C</a:t>
            </a:r>
            <a:r>
              <a:rPr lang="en-US" altLang="zh-CN" dirty="0" smtClean="0"/>
              <a:t># / 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Java+Python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altLang="en-US" dirty="0" smtClean="0"/>
              <a:t>开发现状</a:t>
            </a:r>
            <a:endParaRPr lang="en-US" altLang="en-US" dirty="0" smtClean="0"/>
          </a:p>
          <a:p>
            <a:pPr lvl="1"/>
            <a:r>
              <a:rPr lang="en-US" altLang="zh-CN" dirty="0" smtClean="0"/>
              <a:t>2014</a:t>
            </a:r>
            <a:r>
              <a:rPr altLang="en-US" dirty="0" smtClean="0"/>
              <a:t>年具有初步想法</a:t>
            </a:r>
            <a:endParaRPr lang="en-US" altLang="en-US" dirty="0" smtClean="0"/>
          </a:p>
          <a:p>
            <a:pPr lvl="1"/>
            <a:r>
              <a:rPr lang="en-US" altLang="zh-CN" dirty="0" smtClean="0"/>
              <a:t>2015</a:t>
            </a:r>
            <a:r>
              <a:rPr altLang="en-US" dirty="0" smtClean="0"/>
              <a:t>年</a:t>
            </a:r>
            <a:r>
              <a:rPr lang="zh-CN" altLang="en-US" dirty="0" smtClean="0"/>
              <a:t>完成框架搭建</a:t>
            </a:r>
            <a:endParaRPr lang="en-US" altLang="zh-CN" dirty="0" smtClean="0"/>
          </a:p>
          <a:p>
            <a:pPr lvl="1"/>
            <a:r>
              <a:rPr lang="en-US" altLang="en-US" dirty="0" smtClean="0"/>
              <a:t>2016</a:t>
            </a:r>
            <a:r>
              <a:rPr lang="zh-CN" altLang="en-US" dirty="0" smtClean="0"/>
              <a:t>年开始建设内部模块</a:t>
            </a:r>
            <a:endParaRPr lang="en-US" altLang="en-US" dirty="0" smtClean="0"/>
          </a:p>
          <a:p>
            <a:pPr lvl="1"/>
            <a:r>
              <a:rPr altLang="en-US" dirty="0" smtClean="0"/>
              <a:t>目前仍在建设之中</a:t>
            </a:r>
            <a:r>
              <a:rPr lang="en-US" altLang="en-US" dirty="0" smtClean="0"/>
              <a:t>…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~PP2184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455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BITMiniCC</a:t>
            </a:r>
            <a:r>
              <a:rPr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altLang="en-US" dirty="0" smtClean="0"/>
              <a:t>设计目标</a:t>
            </a:r>
            <a:endParaRPr lang="en-US" altLang="en-US" dirty="0" smtClean="0"/>
          </a:p>
          <a:p>
            <a:pPr lvl="1"/>
            <a:r>
              <a:rPr altLang="en-US" dirty="0" smtClean="0"/>
              <a:t>提供一个可参考的运行实例</a:t>
            </a:r>
            <a:endParaRPr lang="en-US" altLang="en-US" dirty="0" smtClean="0"/>
          </a:p>
          <a:p>
            <a:pPr lvl="2"/>
            <a:r>
              <a:rPr altLang="en-US" dirty="0" smtClean="0"/>
              <a:t>采用熟悉的语言实现：</a:t>
            </a:r>
            <a:r>
              <a:rPr lang="en-US" altLang="zh-CN" dirty="0" smtClean="0"/>
              <a:t>C/C++</a:t>
            </a:r>
            <a:r>
              <a:rPr altLang="en-US" dirty="0" smtClean="0"/>
              <a:t>、</a:t>
            </a:r>
            <a:r>
              <a:rPr lang="en-US" altLang="zh-CN" dirty="0" smtClean="0"/>
              <a:t>Java</a:t>
            </a:r>
            <a:r>
              <a:rPr altLang="en-US" dirty="0" smtClean="0"/>
              <a:t>、</a:t>
            </a:r>
            <a:r>
              <a:rPr lang="en-US" altLang="zh-CN" dirty="0" smtClean="0"/>
              <a:t>C#</a:t>
            </a:r>
            <a:r>
              <a:rPr altLang="en-US" dirty="0" smtClean="0"/>
              <a:t>和</a:t>
            </a:r>
            <a:r>
              <a:rPr lang="en-US" altLang="zh-CN" dirty="0" smtClean="0"/>
              <a:t>Python</a:t>
            </a:r>
            <a:r>
              <a:rPr altLang="en-US" dirty="0" smtClean="0"/>
              <a:t>等</a:t>
            </a:r>
          </a:p>
          <a:p>
            <a:pPr lvl="2"/>
            <a:r>
              <a:rPr altLang="en-US" dirty="0" smtClean="0"/>
              <a:t>内部集成了各个部分的实现</a:t>
            </a:r>
            <a:endParaRPr lang="en-US" altLang="en-US" dirty="0" smtClean="0"/>
          </a:p>
          <a:p>
            <a:pPr lvl="2"/>
            <a:r>
              <a:rPr altLang="en-US" dirty="0" smtClean="0"/>
              <a:t>中间处理结果可见：标准</a:t>
            </a:r>
            <a:r>
              <a:rPr lang="en-US" altLang="zh-CN" dirty="0" smtClean="0"/>
              <a:t>XML</a:t>
            </a:r>
            <a:endParaRPr lang="en-US" altLang="en-US" dirty="0" smtClean="0"/>
          </a:p>
          <a:p>
            <a:pPr lvl="2"/>
            <a:r>
              <a:rPr altLang="en-US" dirty="0" smtClean="0"/>
              <a:t>每个过程可替换：前面做的不好没关系，可以用现有的</a:t>
            </a:r>
            <a:endParaRPr lang="en-US" altLang="en-US" dirty="0" smtClean="0"/>
          </a:p>
          <a:p>
            <a:pPr lvl="1"/>
            <a:r>
              <a:rPr altLang="en-US" dirty="0" smtClean="0"/>
              <a:t>除此之外</a:t>
            </a:r>
            <a:endParaRPr lang="en-US" altLang="en-US" dirty="0" smtClean="0"/>
          </a:p>
          <a:p>
            <a:pPr lvl="2"/>
            <a:r>
              <a:rPr lang="zh-CN" altLang="en-US" dirty="0" smtClean="0"/>
              <a:t>框架源码公开，但是内部实现不对外公开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代码复制检测 ： 框架能极大降低检测范围</a:t>
            </a:r>
            <a:endParaRPr lang="en-US" altLang="en-US" dirty="0" smtClean="0"/>
          </a:p>
          <a:p>
            <a:pPr lvl="2"/>
            <a:r>
              <a:rPr altLang="en-US" dirty="0" smtClean="0"/>
              <a:t>最后结果测试自动化 </a:t>
            </a:r>
            <a:r>
              <a:rPr lang="zh-CN" altLang="en-US" dirty="0" smtClean="0"/>
              <a:t>： 标准输入输出使得自动测试成为可能</a:t>
            </a:r>
            <a:endParaRPr lang="en-US" altLang="en-US" dirty="0" smtClean="0"/>
          </a:p>
          <a:p>
            <a:pPr lvl="2"/>
            <a:endParaRPr lang="en-US" altLang="en-US" dirty="0" smtClean="0"/>
          </a:p>
          <a:p>
            <a:pPr lvl="1"/>
            <a:endParaRPr lang="zh-CN" altLang="en-US" dirty="0"/>
          </a:p>
        </p:txBody>
      </p:sp>
      <p:pic>
        <p:nvPicPr>
          <p:cNvPr id="4" name="~PP3559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4949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</a:t>
            </a:r>
            <a:r>
              <a:rPr lang="en-US" altLang="zh-CN" dirty="0" err="1" smtClean="0"/>
              <a:t>MiniCC</a:t>
            </a:r>
            <a:r>
              <a:rPr altLang="en-US" dirty="0" smtClean="0"/>
              <a:t>：基于框架的实验设计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1</a:t>
            </a:r>
            <a:r>
              <a:rPr altLang="en-US" dirty="0" smtClean="0"/>
              <a:t>：跨平台可运行参考实例</a:t>
            </a:r>
            <a:r>
              <a:rPr lang="en-US" altLang="en-US" dirty="0" smtClean="0"/>
              <a:t>	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2</a:t>
            </a:r>
            <a:r>
              <a:rPr altLang="en-US" dirty="0" smtClean="0"/>
              <a:t>：框架源码可见，中间结果可见</a:t>
            </a:r>
            <a:r>
              <a:rPr lang="en-US" altLang="en-US" dirty="0" smtClean="0"/>
              <a:t>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3</a:t>
            </a:r>
            <a:r>
              <a:rPr altLang="en-US" dirty="0" smtClean="0"/>
              <a:t>：核心模块不可见，可替换</a:t>
            </a:r>
            <a:r>
              <a:rPr lang="en-US" altLang="en-US" dirty="0" smtClean="0"/>
              <a:t>	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4</a:t>
            </a:r>
            <a:r>
              <a:rPr altLang="en-US" dirty="0" smtClean="0"/>
              <a:t>：支持多种语言插接</a:t>
            </a:r>
            <a:endParaRPr lang="en-US" altLang="en-US" dirty="0" smtClean="0"/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5</a:t>
            </a:r>
            <a:r>
              <a:rPr altLang="en-US" dirty="0" smtClean="0"/>
              <a:t>：充分基于开源库设计并实现</a:t>
            </a:r>
          </a:p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335640" y="4199021"/>
            <a:ext cx="9441951" cy="1883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BIT-</a:t>
            </a:r>
            <a:r>
              <a:rPr lang="en-US" altLang="zh-CN" sz="2400" dirty="0" err="1" smtClean="0"/>
              <a:t>MiniCC</a:t>
            </a:r>
            <a:r>
              <a:rPr lang="zh-CN" altLang="en-US" sz="2400" dirty="0" smtClean="0"/>
              <a:t>：基于框架的编译器课程实验</a:t>
            </a:r>
            <a:endParaRPr lang="en-US" altLang="zh-CN" sz="2400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4077142" y="5145607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9465" y="6174734"/>
            <a:ext cx="10531011" cy="1588"/>
          </a:xfrm>
          <a:prstGeom prst="straightConnector1">
            <a:avLst/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多文档 18"/>
          <p:cNvSpPr/>
          <p:nvPr/>
        </p:nvSpPr>
        <p:spPr>
          <a:xfrm>
            <a:off x="236306" y="5034303"/>
            <a:ext cx="1058238" cy="965771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源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流程图: 多文档 19"/>
          <p:cNvSpPr/>
          <p:nvPr/>
        </p:nvSpPr>
        <p:spPr>
          <a:xfrm>
            <a:off x="10806701" y="5022317"/>
            <a:ext cx="1058238" cy="965771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目标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421346" y="5133621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语义分析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34712" y="5131910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中间代码生成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068640" y="5140473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代码优化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392294" y="5118213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目标代码生成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356333" y="4571983"/>
            <a:ext cx="1410983" cy="5102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模拟运行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41790" y="3693735"/>
            <a:ext cx="127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</a:rPr>
              <a:t>Java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折角形 34"/>
          <p:cNvSpPr/>
          <p:nvPr/>
        </p:nvSpPr>
        <p:spPr>
          <a:xfrm>
            <a:off x="2393879" y="5979561"/>
            <a:ext cx="719191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XML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折角形 35"/>
          <p:cNvSpPr/>
          <p:nvPr/>
        </p:nvSpPr>
        <p:spPr>
          <a:xfrm>
            <a:off x="3717533" y="5998397"/>
            <a:ext cx="719191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XML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折角形 36"/>
          <p:cNvSpPr/>
          <p:nvPr/>
        </p:nvSpPr>
        <p:spPr>
          <a:xfrm>
            <a:off x="5082284" y="5996685"/>
            <a:ext cx="719191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XML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折角形 37"/>
          <p:cNvSpPr/>
          <p:nvPr/>
        </p:nvSpPr>
        <p:spPr>
          <a:xfrm>
            <a:off x="6397376" y="6001821"/>
            <a:ext cx="719191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XML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折角形 38"/>
          <p:cNvSpPr/>
          <p:nvPr/>
        </p:nvSpPr>
        <p:spPr>
          <a:xfrm>
            <a:off x="7741578" y="5979560"/>
            <a:ext cx="719191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XML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0" name="折角形 39"/>
          <p:cNvSpPr/>
          <p:nvPr/>
        </p:nvSpPr>
        <p:spPr>
          <a:xfrm>
            <a:off x="9087493" y="5994972"/>
            <a:ext cx="719191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XML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0937" y="3689725"/>
            <a:ext cx="137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C/C++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07998" y="3689724"/>
            <a:ext cx="161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Python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43212" y="5147319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词法分析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405855" y="5145608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预处理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073133" y="5165659"/>
            <a:ext cx="1335640" cy="77056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26" name="~PP251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7939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9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7" grpId="0" animBg="1"/>
      <p:bldP spid="30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/>
      <p:bldP spid="43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</a:t>
            </a:r>
            <a:r>
              <a:rPr lang="en-US" altLang="zh-CN" dirty="0" err="1" smtClean="0"/>
              <a:t>MiniCC</a:t>
            </a:r>
            <a:r>
              <a:rPr altLang="en-US" dirty="0" smtClean="0"/>
              <a:t>：基于框架的实验设计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1</a:t>
            </a:r>
            <a:r>
              <a:rPr altLang="en-US" dirty="0" smtClean="0"/>
              <a:t>：跨平台可运行参考实例</a:t>
            </a:r>
            <a:r>
              <a:rPr lang="en-US" altLang="en-US" dirty="0" smtClean="0"/>
              <a:t>	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2</a:t>
            </a:r>
            <a:r>
              <a:rPr altLang="en-US" dirty="0" smtClean="0"/>
              <a:t>：框架源码可见，中间结果可见</a:t>
            </a:r>
            <a:r>
              <a:rPr lang="en-US" altLang="en-US" dirty="0" smtClean="0"/>
              <a:t>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3</a:t>
            </a:r>
            <a:r>
              <a:rPr altLang="en-US" dirty="0" smtClean="0"/>
              <a:t>：核心模块不可见，可替换</a:t>
            </a:r>
            <a:r>
              <a:rPr lang="en-US" altLang="en-US" dirty="0" smtClean="0"/>
              <a:t>	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4</a:t>
            </a:r>
            <a:r>
              <a:rPr altLang="en-US" dirty="0" smtClean="0"/>
              <a:t>：支持多种语言插接</a:t>
            </a:r>
            <a:endParaRPr lang="en-US" altLang="en-US" dirty="0" smtClean="0"/>
          </a:p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335640" y="4199021"/>
            <a:ext cx="9441951" cy="1883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BIT-</a:t>
            </a:r>
            <a:r>
              <a:rPr lang="en-US" altLang="zh-CN" sz="2400" dirty="0" err="1" smtClean="0"/>
              <a:t>MiniCC</a:t>
            </a:r>
            <a:r>
              <a:rPr lang="zh-CN" altLang="en-US" sz="2400" dirty="0" smtClean="0"/>
              <a:t>：基于框架的编译器课程实验</a:t>
            </a:r>
            <a:endParaRPr lang="en-US" altLang="zh-CN" sz="2400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4077142" y="5145607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9465" y="6174734"/>
            <a:ext cx="10531011" cy="1588"/>
          </a:xfrm>
          <a:prstGeom prst="straightConnector1">
            <a:avLst/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多文档 18"/>
          <p:cNvSpPr/>
          <p:nvPr/>
        </p:nvSpPr>
        <p:spPr>
          <a:xfrm>
            <a:off x="236306" y="5034303"/>
            <a:ext cx="1058238" cy="965771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源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流程图: 多文档 19"/>
          <p:cNvSpPr/>
          <p:nvPr/>
        </p:nvSpPr>
        <p:spPr>
          <a:xfrm>
            <a:off x="10806701" y="5022317"/>
            <a:ext cx="1058238" cy="965771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目标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421346" y="5133621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语义分析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34712" y="5131910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中间代码生成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068640" y="5140473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代码优化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392294" y="5118213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目标代码生成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356333" y="4571983"/>
            <a:ext cx="1410983" cy="5102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模拟运行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41790" y="3693735"/>
            <a:ext cx="127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</a:rPr>
              <a:t>Java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0937" y="3689725"/>
            <a:ext cx="137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C/C++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07998" y="3689724"/>
            <a:ext cx="161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Python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43212" y="5147319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词法分析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405855" y="5145608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预处理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54736" y="6273225"/>
            <a:ext cx="163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</a:rPr>
              <a:t>ANTLR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51715" y="6273225"/>
            <a:ext cx="163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>
                <a:solidFill>
                  <a:schemeClr val="accent6">
                    <a:lumMod val="50000"/>
                  </a:schemeClr>
                </a:solidFill>
              </a:rPr>
              <a:t>Jython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4893" y="6273225"/>
            <a:ext cx="163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</a:rPr>
              <a:t>Mars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6" name="~PP394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338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7" grpId="0"/>
      <p:bldP spid="29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整体结构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1713" y="376427"/>
            <a:ext cx="4494516" cy="573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 rot="10800000" flipV="1">
            <a:off x="4561726" y="2928135"/>
            <a:ext cx="2650732" cy="196236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~PP95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398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输入输出标准化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单个模块可替换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只需关注单个模块的设计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内部模块集成实现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内部实现和自主实现可组合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7" y="1859622"/>
            <a:ext cx="3121767" cy="3986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~PP28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5" y="63658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26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44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7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1.7|0.8|1|0.9|9.1|8.3|3.6|4.5|7.4|1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4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6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7.9|3.6"/>
</p:tagLst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菱形网格演示文稿（宽屏）</Template>
  <TotalTime>0</TotalTime>
  <Words>1151</Words>
  <Application>Microsoft Office PowerPoint</Application>
  <PresentationFormat>Widescreen</PresentationFormat>
  <Paragraphs>215</Paragraphs>
  <Slides>33</Slides>
  <Notes>3</Notes>
  <HiddenSlides>1</HiddenSlides>
  <MMClips>32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Microsoft YaHei UI</vt:lpstr>
      <vt:lpstr>华文中宋</vt:lpstr>
      <vt:lpstr>幼圆</vt:lpstr>
      <vt:lpstr>Arial</vt:lpstr>
      <vt:lpstr>Times New Roman</vt:lpstr>
      <vt:lpstr>Wingdings</vt:lpstr>
      <vt:lpstr>Diamond Grid 16x9</vt:lpstr>
      <vt:lpstr>BITMiniCC简介 计卫星，李侃， 王贵珍                                    北京理工大学计算机学院                                                                   </vt:lpstr>
      <vt:lpstr>提纲</vt:lpstr>
      <vt:lpstr>BITMiniCC简介</vt:lpstr>
      <vt:lpstr>BITMiniCC简介</vt:lpstr>
      <vt:lpstr>BITMiniCC简介</vt:lpstr>
      <vt:lpstr>BIT-MiniCC：基于框架的实验设计</vt:lpstr>
      <vt:lpstr>BIT-MiniCC：基于框架的实验设计</vt:lpstr>
      <vt:lpstr>框架介绍 </vt:lpstr>
      <vt:lpstr>框架介绍</vt:lpstr>
      <vt:lpstr>框架介绍 </vt:lpstr>
      <vt:lpstr>框架介绍 </vt:lpstr>
      <vt:lpstr>框架介绍 </vt:lpstr>
      <vt:lpstr>框架介绍 </vt:lpstr>
      <vt:lpstr>框架介绍 </vt:lpstr>
      <vt:lpstr>框架介绍 </vt:lpstr>
      <vt:lpstr>框架介绍 </vt:lpstr>
      <vt:lpstr>框架介绍 </vt:lpstr>
      <vt:lpstr>框架介绍 </vt:lpstr>
      <vt:lpstr>框架介绍 </vt:lpstr>
      <vt:lpstr>框架介绍</vt:lpstr>
      <vt:lpstr>框架介绍</vt:lpstr>
      <vt:lpstr>框架介绍</vt:lpstr>
      <vt:lpstr>框架介绍</vt:lpstr>
      <vt:lpstr>扩展方法</vt:lpstr>
      <vt:lpstr>扩展方法</vt:lpstr>
      <vt:lpstr>扩展方法</vt:lpstr>
      <vt:lpstr>扩展方法</vt:lpstr>
      <vt:lpstr>扩展方法 </vt:lpstr>
      <vt:lpstr>扩展方法</vt:lpstr>
      <vt:lpstr>课程实践作业具体要求</vt:lpstr>
      <vt:lpstr>课程实践作业具体要求</vt:lpstr>
      <vt:lpstr>2018奖励计划</vt:lpstr>
      <vt:lpstr>Q &amp; A？  bitjwx@gmail.com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2015-12-02T12:30:39Z</dcterms:created>
  <dcterms:modified xsi:type="dcterms:W3CDTF">2018-03-30T04:33:31Z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